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63" r:id="rId6"/>
    <p:sldId id="268" r:id="rId7"/>
    <p:sldId id="264" r:id="rId8"/>
    <p:sldId id="269" r:id="rId9"/>
    <p:sldId id="265" r:id="rId10"/>
    <p:sldId id="266" r:id="rId11"/>
    <p:sldId id="267" r:id="rId12"/>
    <p:sldId id="270" r:id="rId13"/>
    <p:sldId id="35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C32D8-1136-4BCF-8FA6-86527AF81A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4AF7B6-D43F-4CEB-AA08-03E07B3631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FE8AD-AA1D-4973-94A5-346362532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829F7-B5E5-4449-B62B-ABE7D823799E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F10DF-E97F-4AD3-947A-35CFE88B6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29C3F-20BE-460B-A1C7-1D340AB9E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069F9-2D64-44B7-8C37-F1DE3231E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505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E60E6-E48B-40AB-AFD5-699719AD3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4C2AC-B154-4674-A7B4-A2008F7F0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F972C6-54BE-4450-AF61-A36FBAA01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829F7-B5E5-4449-B62B-ABE7D823799E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C5788-40E0-475B-9DBD-D5CB223D7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44F612-5AA4-4B55-81D5-5FDF2E586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069F9-2D64-44B7-8C37-F1DE3231E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633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59B9F-0B8F-49BF-A977-6D667FA51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A39201-D0C0-4907-B308-8817873211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50238-D925-4EE4-85EC-A482B750B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829F7-B5E5-4449-B62B-ABE7D823799E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1D747-9844-492A-9E64-69511C13D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CEDF0C-E810-4F75-8FD9-5AD745F47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069F9-2D64-44B7-8C37-F1DE3231E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887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D7973-3876-4F9B-8529-69499D483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B3206-5DA6-4C7D-B28E-88CB242B8A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0B24D7-A556-46E2-913B-C5D7E22D38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78CA64-B1FE-4B07-9FAB-2DD868798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829F7-B5E5-4449-B62B-ABE7D823799E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798A06-37DE-430C-A490-679E9CAD3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D7EEB-8C4A-4CA7-8160-3D677521C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069F9-2D64-44B7-8C37-F1DE3231E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611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7E9DA-C6B4-4115-9148-CBB9FAF57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520091-B4AA-4C6E-AE8A-F06D5776FB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337A84-1112-4AAE-A29F-989440F822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A865E0-4F98-42F1-BF21-80103AC460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48E8BA-7927-448D-B8B2-BF153C2448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BDB207-3E6A-44C4-B26E-F7C5F5688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829F7-B5E5-4449-B62B-ABE7D823799E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867163-210A-4281-BEA8-F64B295A3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ACC22C-E700-499D-96CE-3B0F48160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069F9-2D64-44B7-8C37-F1DE3231E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114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10501-EA8E-418F-B49E-2AF400A26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2A8AF5-33CD-46A3-B945-D3089578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829F7-B5E5-4449-B62B-ABE7D823799E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E5D0A1-1B4B-48FE-BF8D-5A00D68C6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F78BED-5E79-4FBE-941C-50CDD9CB0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069F9-2D64-44B7-8C37-F1DE3231E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379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E0A881-772E-4891-8EB8-722873BE4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829F7-B5E5-4449-B62B-ABE7D823799E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38F1CC-1278-4C05-B518-E528157A7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84BC4D-9898-41F2-929D-685FC6D44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069F9-2D64-44B7-8C37-F1DE3231E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936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9A4C7-B885-48D5-9BAE-C95DEE209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92CD1-2A48-486A-BAA0-CC35C526B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83A118-67B0-468A-8A84-BAE631A8F9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182FB8-EB1F-4214-80ED-B2C1EF166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829F7-B5E5-4449-B62B-ABE7D823799E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92FE6B-CB68-46F2-BF4D-F801A44FF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1DBE8D-7764-44AE-A408-94CD8B5FF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069F9-2D64-44B7-8C37-F1DE3231E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302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63411-7FC2-4E85-BC6E-9D1C569FC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5398E2-9028-4109-AF8D-C9DE84ABFA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A0BD54-3917-4A24-B4BB-129ACB2BF2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EF5351-076A-476A-A002-7762F9769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829F7-B5E5-4449-B62B-ABE7D823799E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45154F-8572-4197-9C20-7E8BA90D6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65FDD8-F179-4485-9D8B-89F1B1A5F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069F9-2D64-44B7-8C37-F1DE3231E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030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90601-92F3-42E7-81A8-16580CA2B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B1EFA7-27D8-480B-BA48-854FE6E535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7FF7B-B2A3-4E79-A325-6BAED2D6A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829F7-B5E5-4449-B62B-ABE7D823799E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817849-DEC1-458F-8C32-9CCBB8F27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182ED-DE32-47BC-963B-6F4EFE75B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069F9-2D64-44B7-8C37-F1DE3231E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773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648CE6-6329-4363-986F-F7A3DDB130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862996-1B14-4D14-8141-6D3336C537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82286-5995-4A7B-BEF9-A3FC92AC4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829F7-B5E5-4449-B62B-ABE7D823799E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5CEDC-FF6E-43CB-AF1B-C029B0942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911F5B-1D80-4AC1-9535-3B597C292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069F9-2D64-44B7-8C37-F1DE3231E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158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CAF343-3BD9-41A4-83E3-547A90661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33F436-51FD-4E19-939A-40CEA1DAD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2DBAE4-87ED-442B-B0E9-D3794521BC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829F7-B5E5-4449-B62B-ABE7D823799E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E899EF-C01D-4E36-AFCC-0BCCE0BE0B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4A5408-3DFA-4884-A14E-DC9A2C8427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069F9-2D64-44B7-8C37-F1DE3231E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034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youtu.be/NFTEF1HSpXA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png"/><Relationship Id="rId7" Type="http://schemas.openxmlformats.org/officeDocument/2006/relationships/image" Target="../media/image32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g"/><Relationship Id="rId12" Type="http://schemas.openxmlformats.org/officeDocument/2006/relationships/image" Target="../media/image49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11" Type="http://schemas.openxmlformats.org/officeDocument/2006/relationships/image" Target="../media/image48.png"/><Relationship Id="rId5" Type="http://schemas.openxmlformats.org/officeDocument/2006/relationships/image" Target="../media/image42.jpeg"/><Relationship Id="rId10" Type="http://schemas.openxmlformats.org/officeDocument/2006/relationships/image" Target="../media/image47.jp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10" Type="http://schemas.microsoft.com/office/2007/relationships/hdphoto" Target="../media/hdphoto1.wdp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Vertical Scroll 15"/>
          <p:cNvSpPr/>
          <p:nvPr/>
        </p:nvSpPr>
        <p:spPr>
          <a:xfrm>
            <a:off x="2012484" y="2756264"/>
            <a:ext cx="4999037" cy="4101736"/>
          </a:xfrm>
          <a:prstGeom prst="verticalScrol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" name="Rectangle 16"/>
          <p:cNvSpPr/>
          <p:nvPr/>
        </p:nvSpPr>
        <p:spPr>
          <a:xfrm>
            <a:off x="2744930" y="3312126"/>
            <a:ext cx="42458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l-GR" sz="2400" b="1" dirty="0">
                <a:solidFill>
                  <a:srgbClr val="000066"/>
                </a:solidFill>
              </a:rPr>
              <a:t>Laboratories</a:t>
            </a:r>
            <a:endParaRPr lang="el-GR" altLang="el-GR" sz="2400" b="1" dirty="0">
              <a:solidFill>
                <a:srgbClr val="00006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el-GR" dirty="0">
                <a:solidFill>
                  <a:srgbClr val="000066"/>
                </a:solidFill>
              </a:rPr>
              <a:t>Chemistry (Core and Teaching)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el-GR" dirty="0">
                <a:solidFill>
                  <a:srgbClr val="000066"/>
                </a:solidFill>
              </a:rPr>
              <a:t>Biology Teaching</a:t>
            </a:r>
            <a:endParaRPr lang="el-GR" altLang="el-GR" dirty="0">
              <a:solidFill>
                <a:srgbClr val="00006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el-GR" dirty="0">
                <a:solidFill>
                  <a:srgbClr val="000066"/>
                </a:solidFill>
              </a:rPr>
              <a:t>Molecular Biology </a:t>
            </a:r>
            <a:endParaRPr lang="el-GR" altLang="el-GR" dirty="0">
              <a:solidFill>
                <a:srgbClr val="00006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el-GR" dirty="0">
                <a:solidFill>
                  <a:srgbClr val="000066"/>
                </a:solidFill>
              </a:rPr>
              <a:t>Microscopy</a:t>
            </a:r>
            <a:r>
              <a:rPr lang="el-GR" altLang="el-GR" dirty="0">
                <a:solidFill>
                  <a:srgbClr val="000066"/>
                </a:solidFill>
              </a:rPr>
              <a:t>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el-GR" dirty="0">
                <a:solidFill>
                  <a:srgbClr val="000066"/>
                </a:solidFill>
              </a:rPr>
              <a:t>Crop Science and Technology</a:t>
            </a:r>
            <a:r>
              <a:rPr lang="el-GR" altLang="el-GR" dirty="0">
                <a:solidFill>
                  <a:srgbClr val="000066"/>
                </a:solidFill>
              </a:rPr>
              <a:t>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el-GR" dirty="0">
                <a:solidFill>
                  <a:srgbClr val="000066"/>
                </a:solidFill>
              </a:rPr>
              <a:t>Food Science and Technology</a:t>
            </a:r>
            <a:endParaRPr lang="el-GR" altLang="el-GR" dirty="0">
              <a:solidFill>
                <a:srgbClr val="00006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el-GR" dirty="0">
                <a:solidFill>
                  <a:srgbClr val="000066"/>
                </a:solidFill>
              </a:rPr>
              <a:t>Animal and Dairy Science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el-GR" dirty="0">
                <a:solidFill>
                  <a:srgbClr val="000066"/>
                </a:solidFill>
              </a:rPr>
              <a:t>Sustainable Agriculture</a:t>
            </a:r>
            <a:r>
              <a:rPr lang="el-GR" altLang="el-GR" dirty="0">
                <a:solidFill>
                  <a:srgbClr val="000066"/>
                </a:solidFill>
              </a:rPr>
              <a:t> </a:t>
            </a:r>
            <a:endParaRPr lang="en-US" altLang="el-GR" dirty="0">
              <a:solidFill>
                <a:srgbClr val="00006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el-GR" dirty="0">
                <a:solidFill>
                  <a:srgbClr val="000066"/>
                </a:solidFill>
              </a:rPr>
              <a:t>EPR lab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el-GR" dirty="0">
                <a:solidFill>
                  <a:srgbClr val="000066"/>
                </a:solidFill>
              </a:rPr>
              <a:t>Plant Growth Rooms</a:t>
            </a:r>
            <a:endParaRPr lang="el-GR" altLang="el-GR" dirty="0">
              <a:solidFill>
                <a:srgbClr val="00006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el-GR" dirty="0">
                <a:solidFill>
                  <a:srgbClr val="000066"/>
                </a:solidFill>
              </a:rPr>
              <a:t>Computer Labs</a:t>
            </a:r>
          </a:p>
          <a:p>
            <a:endParaRPr lang="en-US" altLang="el-GR" dirty="0">
              <a:solidFill>
                <a:srgbClr val="000066"/>
              </a:solidFill>
            </a:endParaRPr>
          </a:p>
        </p:txBody>
      </p:sp>
      <p:pic>
        <p:nvPicPr>
          <p:cNvPr id="18" name="Picture 13" descr="HV9I534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298" y="3505107"/>
            <a:ext cx="1012500" cy="67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5" r="17085"/>
          <a:stretch>
            <a:fillRect/>
          </a:stretch>
        </p:blipFill>
        <p:spPr bwMode="auto">
          <a:xfrm>
            <a:off x="454541" y="3352758"/>
            <a:ext cx="1646263" cy="2219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Horizontal Scroll 2">
            <a:extLst>
              <a:ext uri="{FF2B5EF4-FFF2-40B4-BE49-F238E27FC236}">
                <a16:creationId xmlns:a16="http://schemas.microsoft.com/office/drawing/2014/main" id="{A37F247F-F175-41D3-9A7F-632993A6AF23}"/>
              </a:ext>
            </a:extLst>
          </p:cNvPr>
          <p:cNvSpPr/>
          <p:nvPr/>
        </p:nvSpPr>
        <p:spPr>
          <a:xfrm>
            <a:off x="314867" y="668427"/>
            <a:ext cx="3571874" cy="2219681"/>
          </a:xfrm>
          <a:prstGeom prst="horizontalScroll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Priority: Quality </a:t>
            </a:r>
          </a:p>
          <a:p>
            <a:pPr algn="ctr"/>
            <a:r>
              <a:rPr lang="en-US" b="1" dirty="0"/>
              <a:t>in Education and Research has also to be ensured by appropriate infrastructure</a:t>
            </a:r>
          </a:p>
          <a:p>
            <a:pPr algn="ctr"/>
            <a:r>
              <a:rPr lang="en-US" b="1" dirty="0"/>
              <a:t>Supporting our </a:t>
            </a:r>
            <a:r>
              <a:rPr lang="en-US" b="1" dirty="0" err="1"/>
              <a:t>programmes</a:t>
            </a:r>
            <a:r>
              <a:rPr lang="en-US" b="1" dirty="0"/>
              <a:t> of study</a:t>
            </a:r>
            <a:endParaRPr lang="el-GR" b="1" dirty="0"/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A48BDB78-9773-4EE9-87EA-96F5E14BD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089" y="215109"/>
            <a:ext cx="11000546" cy="850232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ABF Infrastructure</a:t>
            </a:r>
          </a:p>
        </p:txBody>
      </p:sp>
      <p:sp>
        <p:nvSpPr>
          <p:cNvPr id="31" name="Line 6">
            <a:extLst>
              <a:ext uri="{FF2B5EF4-FFF2-40B4-BE49-F238E27FC236}">
                <a16:creationId xmlns:a16="http://schemas.microsoft.com/office/drawing/2014/main" id="{818B304B-04FB-4D47-BA75-0F7C0881FCB0}"/>
              </a:ext>
            </a:extLst>
          </p:cNvPr>
          <p:cNvSpPr>
            <a:spLocks noChangeShapeType="1"/>
          </p:cNvSpPr>
          <p:nvPr/>
        </p:nvSpPr>
        <p:spPr bwMode="auto">
          <a:xfrm>
            <a:off x="314867" y="842119"/>
            <a:ext cx="9247144" cy="74239"/>
          </a:xfrm>
          <a:prstGeom prst="line">
            <a:avLst/>
          </a:prstGeom>
          <a:noFill/>
          <a:ln w="222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l-GR"/>
          </a:p>
        </p:txBody>
      </p:sp>
      <p:pic>
        <p:nvPicPr>
          <p:cNvPr id="32" name="Picture 6" descr="pitsilidis building">
            <a:extLst>
              <a:ext uri="{FF2B5EF4-FFF2-40B4-BE49-F238E27FC236}">
                <a16:creationId xmlns:a16="http://schemas.microsoft.com/office/drawing/2014/main" id="{381CB819-3FB4-4075-996B-54A47C690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5542" y="93215"/>
            <a:ext cx="3033276" cy="232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62498A9-59B2-4414-AFF1-7F941A1C9E54}"/>
              </a:ext>
            </a:extLst>
          </p:cNvPr>
          <p:cNvSpPr txBox="1"/>
          <p:nvPr/>
        </p:nvSpPr>
        <p:spPr>
          <a:xfrm>
            <a:off x="4579111" y="1038145"/>
            <a:ext cx="6013450" cy="784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 err="1">
                <a:solidFill>
                  <a:schemeClr val="accent6"/>
                </a:solidFill>
                <a:latin typeface="Calibri" panose="020F0502020204030204" pitchFamily="34" charset="0"/>
                <a:cs typeface="Arial" charset="0"/>
              </a:rPr>
              <a:t>Pitsilides</a:t>
            </a:r>
            <a:r>
              <a:rPr lang="en-US" sz="2400" b="1" dirty="0">
                <a:solidFill>
                  <a:schemeClr val="accent6"/>
                </a:solidFill>
                <a:latin typeface="Calibri" panose="020F0502020204030204" pitchFamily="34" charset="0"/>
                <a:cs typeface="Arial" charset="0"/>
              </a:rPr>
              <a:t> Building                                             </a:t>
            </a:r>
            <a:r>
              <a:rPr lang="en-US" sz="2100" dirty="0">
                <a:solidFill>
                  <a:schemeClr val="accent6"/>
                </a:solidFill>
                <a:latin typeface="Calibri" panose="020F0502020204030204" pitchFamily="34" charset="0"/>
                <a:cs typeface="Arial" charset="0"/>
              </a:rPr>
              <a:t>(Research and Teaching Laboratories)</a:t>
            </a:r>
            <a:endParaRPr lang="el-GR" sz="2100" dirty="0">
              <a:solidFill>
                <a:schemeClr val="accent6"/>
              </a:solidFill>
              <a:latin typeface="Calibri" panose="020F0502020204030204" pitchFamily="34" charset="0"/>
              <a:cs typeface="Arial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772B7FE-041C-45E1-BD05-C52E2C558728}"/>
              </a:ext>
            </a:extLst>
          </p:cNvPr>
          <p:cNvSpPr txBox="1"/>
          <p:nvPr/>
        </p:nvSpPr>
        <p:spPr>
          <a:xfrm>
            <a:off x="7405210" y="2472108"/>
            <a:ext cx="4999037" cy="784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 err="1">
                <a:solidFill>
                  <a:schemeClr val="accent6"/>
                </a:solidFill>
                <a:latin typeface="Calibri" panose="020F0502020204030204" pitchFamily="34" charset="0"/>
                <a:cs typeface="Arial" charset="0"/>
              </a:rPr>
              <a:t>Ttofis</a:t>
            </a:r>
            <a:r>
              <a:rPr lang="en-US" sz="2400" b="1" dirty="0">
                <a:solidFill>
                  <a:schemeClr val="accent6"/>
                </a:solidFill>
                <a:latin typeface="Calibri" panose="020F0502020204030204" pitchFamily="34" charset="0"/>
                <a:cs typeface="Arial" charset="0"/>
              </a:rPr>
              <a:t>  Building                                             </a:t>
            </a:r>
            <a:r>
              <a:rPr lang="en-US" sz="2100" dirty="0">
                <a:solidFill>
                  <a:schemeClr val="accent6"/>
                </a:solidFill>
                <a:latin typeface="Calibri" panose="020F0502020204030204" pitchFamily="34" charset="0"/>
                <a:cs typeface="Arial" charset="0"/>
              </a:rPr>
              <a:t>(Teaching Laboratory)</a:t>
            </a:r>
            <a:endParaRPr lang="el-GR" sz="2100" dirty="0">
              <a:solidFill>
                <a:schemeClr val="accent6"/>
              </a:solidFill>
              <a:latin typeface="Calibri" panose="020F0502020204030204" pitchFamily="34" charset="0"/>
              <a:cs typeface="Arial" charset="0"/>
            </a:endParaRPr>
          </a:p>
        </p:txBody>
      </p:sp>
      <p:pic>
        <p:nvPicPr>
          <p:cNvPr id="35" name="Picture 1" descr="C:\Users\george.manganaris\Desktop\FA1104 (Training school)\figures\111.JPG">
            <a:extLst>
              <a:ext uri="{FF2B5EF4-FFF2-40B4-BE49-F238E27FC236}">
                <a16:creationId xmlns:a16="http://schemas.microsoft.com/office/drawing/2014/main" id="{DBB083F2-5A4F-4DFF-B5A6-B4313E3E4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210" y="3339258"/>
            <a:ext cx="4493126" cy="335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C2F719E-3FF9-43B9-809D-7BFBEB900D90}"/>
              </a:ext>
            </a:extLst>
          </p:cNvPr>
          <p:cNvSpPr/>
          <p:nvPr/>
        </p:nvSpPr>
        <p:spPr>
          <a:xfrm>
            <a:off x="4246460" y="1935382"/>
            <a:ext cx="3339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u="sng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http://youtu.be/NFTEF1HSpXA</a:t>
            </a:r>
            <a:endParaRPr lang="el-GR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1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5671" y="-304238"/>
            <a:ext cx="7827528" cy="1419366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 Chemistry Laboratory</a:t>
            </a:r>
          </a:p>
        </p:txBody>
      </p:sp>
      <p:pic>
        <p:nvPicPr>
          <p:cNvPr id="4" name="Picture 11" descr="PICT000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30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"/>
            <a:ext cx="2431473" cy="18246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10" descr="PICT0004"/>
          <p:cNvPicPr>
            <a:picLocks noChangeAspect="1" noChangeArrowheads="1"/>
          </p:cNvPicPr>
          <p:nvPr/>
        </p:nvPicPr>
        <p:blipFill>
          <a:blip r:embed="rId3" cstate="print">
            <a:lum bright="18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991" y="1938952"/>
            <a:ext cx="3117728" cy="2338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19718" y="6570616"/>
            <a:ext cx="5692462" cy="287383"/>
          </a:xfrm>
        </p:spPr>
        <p:txBody>
          <a:bodyPr/>
          <a:lstStyle/>
          <a:p>
            <a:r>
              <a:rPr lang="en-US" dirty="0"/>
              <a:t>Department of Agricultural Sciences, Biotechnology and Food Science</a:t>
            </a:r>
          </a:p>
          <a:p>
            <a:endParaRPr lang="en-US" dirty="0"/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B1754E46-211A-4080-B866-515403A69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7600" y="839536"/>
            <a:ext cx="2744786" cy="244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l-GR" sz="1800" dirty="0">
                <a:latin typeface="Calibri" panose="020F0502020204030204" pitchFamily="34" charset="0"/>
              </a:rPr>
              <a:t>HPLC-UV-FL-RI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l-GR" sz="1800" dirty="0">
                <a:latin typeface="Calibri" panose="020F0502020204030204" pitchFamily="34" charset="0"/>
              </a:rPr>
              <a:t>GC-MS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l-GR" sz="1800" dirty="0">
                <a:latin typeface="Calibri" panose="020F0502020204030204" pitchFamily="34" charset="0"/>
              </a:rPr>
              <a:t>GC-FID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l-GR" sz="1800" dirty="0">
                <a:latin typeface="Calibri" panose="020F0502020204030204" pitchFamily="34" charset="0"/>
              </a:rPr>
              <a:t>FT-IR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l-GR" sz="1800" dirty="0">
                <a:latin typeface="Calibri" panose="020F0502020204030204" pitchFamily="34" charset="0"/>
              </a:rPr>
              <a:t>UV-Vis spectrometers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l-GR" sz="1800" dirty="0">
                <a:latin typeface="Calibri" panose="020F0502020204030204" pitchFamily="34" charset="0"/>
              </a:rPr>
              <a:t>Tecan Micro-plate Reader</a:t>
            </a:r>
            <a:endParaRPr lang="el-GR" altLang="el-GR" sz="1800" dirty="0">
              <a:latin typeface="Calibri" panose="020F0502020204030204" pitchFamily="34" charset="0"/>
            </a:endParaRPr>
          </a:p>
        </p:txBody>
      </p:sp>
      <p:pic>
        <p:nvPicPr>
          <p:cNvPr id="11" name="Picture 7">
            <a:extLst>
              <a:ext uri="{FF2B5EF4-FFF2-40B4-BE49-F238E27FC236}">
                <a16:creationId xmlns:a16="http://schemas.microsoft.com/office/drawing/2014/main" id="{216E6540-4A8E-40D9-AA63-3B1179E4F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9237" y="2536296"/>
            <a:ext cx="3198812" cy="2246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>
            <a:extLst>
              <a:ext uri="{FF2B5EF4-FFF2-40B4-BE49-F238E27FC236}">
                <a16:creationId xmlns:a16="http://schemas.microsoft.com/office/drawing/2014/main" id="{B327A8AA-B3CA-4BE6-A185-5A9A19170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181" y="707146"/>
            <a:ext cx="2595167" cy="1760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2A6599E8-A216-4975-8D26-2C17EB446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2014" y="809956"/>
            <a:ext cx="3198812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6" descr="tecan_plate_reader">
            <a:extLst>
              <a:ext uri="{FF2B5EF4-FFF2-40B4-BE49-F238E27FC236}">
                <a16:creationId xmlns:a16="http://schemas.microsoft.com/office/drawing/2014/main" id="{EACDBE75-3A8B-43F9-A3F4-A76E18DE1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643" y="4553123"/>
            <a:ext cx="3313113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FFDF6D3-F63A-4BA7-BD7F-4193ABC357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286" y="3695234"/>
            <a:ext cx="3916520" cy="293739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382355B-97F9-4DE0-92A8-132649F0F4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91914" y="3690385"/>
            <a:ext cx="3933620" cy="295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72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 descr="HV9I598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1261" y="3637823"/>
            <a:ext cx="5854890" cy="3220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10" descr="Picture 009"/>
          <p:cNvPicPr>
            <a:picLocks noChangeAspect="1" noChangeArrowheads="1"/>
          </p:cNvPicPr>
          <p:nvPr/>
        </p:nvPicPr>
        <p:blipFill>
          <a:blip r:embed="rId3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43629" y="3398294"/>
            <a:ext cx="6348371" cy="3459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9" descr="HV9I59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43629" y="0"/>
            <a:ext cx="6348371" cy="4230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3D51D56-5B68-40C1-8D80-C6E56D20E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3436" y="6106937"/>
            <a:ext cx="8945128" cy="1419366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Chemistry Teaching Laboratory</a:t>
            </a:r>
          </a:p>
        </p:txBody>
      </p:sp>
      <p:pic>
        <p:nvPicPr>
          <p:cNvPr id="10" name="Picture 12" descr="Picture 011">
            <a:extLst>
              <a:ext uri="{FF2B5EF4-FFF2-40B4-BE49-F238E27FC236}">
                <a16:creationId xmlns:a16="http://schemas.microsoft.com/office/drawing/2014/main" id="{BA0B30A5-6CDC-4744-A589-DF013A527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62" y="-1"/>
            <a:ext cx="5854889" cy="3637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12" descr="Picture 008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6" cstate="print">
            <a:lum brigh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86529" y="-10628"/>
            <a:ext cx="2209990" cy="165827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13" descr="HV9I5343">
            <a:extLst>
              <a:ext uri="{FF2B5EF4-FFF2-40B4-BE49-F238E27FC236}">
                <a16:creationId xmlns:a16="http://schemas.microsoft.com/office/drawing/2014/main" id="{AC1DD38A-29C3-4A2E-81D1-3EC0C1BE3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780" y="2881204"/>
            <a:ext cx="2747657" cy="1831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7789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8921" y="-327674"/>
            <a:ext cx="8596668" cy="1320800"/>
          </a:xfrm>
        </p:spPr>
        <p:txBody>
          <a:bodyPr>
            <a:normAutofit/>
          </a:bodyPr>
          <a:lstStyle/>
          <a:p>
            <a:pPr algn="r"/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Biology Teaching Laboratory</a:t>
            </a:r>
          </a:p>
        </p:txBody>
      </p:sp>
      <p:pic>
        <p:nvPicPr>
          <p:cNvPr id="4" name="Picture 14" descr="PICT002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24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2464724" cy="1853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13" descr="PICT0023"/>
          <p:cNvPicPr>
            <a:picLocks noChangeAspect="1" noChangeArrowheads="1"/>
          </p:cNvPicPr>
          <p:nvPr/>
        </p:nvPicPr>
        <p:blipFill>
          <a:blip r:embed="rId3">
            <a:lum bright="30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0138" y="3097773"/>
            <a:ext cx="4383661" cy="328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19718" y="6421234"/>
            <a:ext cx="5692462" cy="436765"/>
          </a:xfrm>
        </p:spPr>
        <p:txBody>
          <a:bodyPr/>
          <a:lstStyle/>
          <a:p>
            <a:r>
              <a:rPr lang="en-US" dirty="0"/>
              <a:t>Department of Agricultural Sciences, Biotechnology and Food Science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5B9893-EFFA-4EAE-B0D2-02F712D00B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9222" y="891139"/>
            <a:ext cx="5279922" cy="4413268"/>
          </a:xfrm>
          <a:prstGeom prst="rect">
            <a:avLst/>
          </a:prstGeom>
        </p:spPr>
      </p:pic>
      <p:pic>
        <p:nvPicPr>
          <p:cNvPr id="7" name="Picture 12" descr="PICT0017"/>
          <p:cNvPicPr>
            <a:picLocks noChangeAspect="1" noChangeArrowheads="1"/>
          </p:cNvPicPr>
          <p:nvPr/>
        </p:nvPicPr>
        <p:blipFill>
          <a:blip r:embed="rId5" cstate="print">
            <a:lum bright="3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53366" y="637664"/>
            <a:ext cx="3061381" cy="229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7981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638" y="1098644"/>
            <a:ext cx="8874077" cy="5254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219718" y="6544491"/>
            <a:ext cx="5692462" cy="176984"/>
          </a:xfrm>
        </p:spPr>
        <p:txBody>
          <a:bodyPr/>
          <a:lstStyle/>
          <a:p>
            <a:r>
              <a:rPr lang="en-US" dirty="0"/>
              <a:t>Department of Agricultural Sciences, Biotechnology and Food Science</a:t>
            </a:r>
          </a:p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F5B824B-E841-4B54-A770-0EC6C39D2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32" y="246785"/>
            <a:ext cx="11038288" cy="13208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Biology Teaching Laboratory</a:t>
            </a:r>
          </a:p>
        </p:txBody>
      </p:sp>
    </p:spTree>
    <p:extLst>
      <p:ext uri="{BB962C8B-B14F-4D97-AF65-F5344CB8AC3E}">
        <p14:creationId xmlns:p14="http://schemas.microsoft.com/office/powerpoint/2010/main" val="1372833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Microscopy Laboratory</a:t>
            </a:r>
          </a:p>
        </p:txBody>
      </p:sp>
      <p:pic>
        <p:nvPicPr>
          <p:cNvPr id="4" name="Picture 9" descr="PICT001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36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2739044" cy="2057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10" descr="PICT0013"/>
          <p:cNvPicPr>
            <a:picLocks noChangeAspect="1" noChangeArrowheads="1"/>
          </p:cNvPicPr>
          <p:nvPr/>
        </p:nvPicPr>
        <p:blipFill>
          <a:blip r:embed="rId3">
            <a:lum bright="24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7842" y="2363005"/>
            <a:ext cx="5227615" cy="392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13" descr="PICT00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77470" y="1855033"/>
            <a:ext cx="3321950" cy="4428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19718" y="6589322"/>
            <a:ext cx="5692462" cy="132153"/>
          </a:xfrm>
        </p:spPr>
        <p:txBody>
          <a:bodyPr/>
          <a:lstStyle/>
          <a:p>
            <a:r>
              <a:rPr lang="en-US" dirty="0"/>
              <a:t>Department of Agricultural Sciences, Biotechnology and Food Science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387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5100"/>
            <a:ext cx="10515600" cy="89805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Molecular Biology Laboratory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842" y="918688"/>
            <a:ext cx="10998958" cy="5258275"/>
          </a:xfrm>
        </p:spPr>
        <p:txBody>
          <a:bodyPr/>
          <a:lstStyle/>
          <a:p>
            <a:pPr marL="457200">
              <a:lnSpc>
                <a:spcPct val="80000"/>
              </a:lnSpc>
              <a:spcAft>
                <a:spcPts val="600"/>
              </a:spcAft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Gel electrophoresis</a:t>
            </a:r>
          </a:p>
          <a:p>
            <a:pPr marL="457200">
              <a:lnSpc>
                <a:spcPct val="80000"/>
              </a:lnSpc>
              <a:spcAft>
                <a:spcPts val="600"/>
              </a:spcAft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Flow cytometer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80000"/>
              </a:lnSpc>
              <a:spcAft>
                <a:spcPts val="600"/>
              </a:spcAft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Hood type II</a:t>
            </a:r>
          </a:p>
          <a:p>
            <a:pPr marL="457200">
              <a:lnSpc>
                <a:spcPct val="80000"/>
              </a:lnSpc>
              <a:spcAft>
                <a:spcPts val="600"/>
              </a:spcAft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Image capture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80000"/>
              </a:lnSpc>
              <a:spcAft>
                <a:spcPts val="600"/>
              </a:spcAft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Several PCRs </a:t>
            </a:r>
          </a:p>
          <a:p>
            <a:pPr marL="457200">
              <a:lnSpc>
                <a:spcPct val="80000"/>
              </a:lnSpc>
              <a:spcAft>
                <a:spcPts val="600"/>
              </a:spcAft>
              <a:defRPr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Real time PCRs</a:t>
            </a:r>
          </a:p>
          <a:p>
            <a:pPr marL="457200">
              <a:lnSpc>
                <a:spcPct val="80000"/>
              </a:lnSpc>
              <a:spcAft>
                <a:spcPts val="600"/>
              </a:spcAft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Sequencer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00" y="155100"/>
            <a:ext cx="939800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201" y="3048207"/>
            <a:ext cx="1670050" cy="1255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64" y="4729162"/>
            <a:ext cx="2335153" cy="190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512" y="4458076"/>
            <a:ext cx="3487644" cy="2382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4" descr="PICT004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729" y="978320"/>
            <a:ext cx="2625824" cy="183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" name="Picture 11" descr="PICT0029"/>
          <p:cNvPicPr>
            <a:picLocks noChangeAspect="1" noChangeArrowheads="1"/>
          </p:cNvPicPr>
          <p:nvPr/>
        </p:nvPicPr>
        <p:blipFill>
          <a:blip r:embed="rId7">
            <a:lum bright="3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687" y="3977934"/>
            <a:ext cx="2171188" cy="2560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311161" y="111637"/>
            <a:ext cx="2581528" cy="771299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over two million!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3219718" y="6634612"/>
            <a:ext cx="5692462" cy="223388"/>
          </a:xfrm>
        </p:spPr>
        <p:txBody>
          <a:bodyPr/>
          <a:lstStyle/>
          <a:p>
            <a:r>
              <a:rPr lang="en-US" dirty="0"/>
              <a:t>Department of Agricultural Sciences, Biotechnology and Food Science</a:t>
            </a:r>
          </a:p>
          <a:p>
            <a:endParaRPr lang="en-US" dirty="0"/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B0EB0A59-61AC-4D06-8681-B97EED7AA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793" y="1113475"/>
            <a:ext cx="2814507" cy="211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">
            <a:extLst>
              <a:ext uri="{FF2B5EF4-FFF2-40B4-BE49-F238E27FC236}">
                <a16:creationId xmlns:a16="http://schemas.microsoft.com/office/drawing/2014/main" id="{DF394559-9797-4E90-AF62-D31C30956A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62867" y="7046371"/>
            <a:ext cx="138016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l-GR" b="1">
                <a:latin typeface="Calibri" panose="020F0502020204030204" pitchFamily="34" charset="0"/>
              </a:rPr>
              <a:t>Genetic Analyzer</a:t>
            </a:r>
            <a:endParaRPr lang="el-GR" altLang="el-GR" b="1">
              <a:latin typeface="Calibri" panose="020F0502020204030204" pitchFamily="34" charset="0"/>
            </a:endParaRPr>
          </a:p>
        </p:txBody>
      </p:sp>
      <p:pic>
        <p:nvPicPr>
          <p:cNvPr id="15" name="Picture 5">
            <a:extLst>
              <a:ext uri="{FF2B5EF4-FFF2-40B4-BE49-F238E27FC236}">
                <a16:creationId xmlns:a16="http://schemas.microsoft.com/office/drawing/2014/main" id="{B75B331A-B11A-46AC-B884-2BCBBEB4D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793" y="3342137"/>
            <a:ext cx="2495550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00A7CF7-93D7-4F9E-A2CB-43E0D9CBF0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82866" y="1264012"/>
            <a:ext cx="2613134" cy="19598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5E14C46-8965-4617-B960-3EB79DFEF645}"/>
              </a:ext>
            </a:extLst>
          </p:cNvPr>
          <p:cNvSpPr txBox="1"/>
          <p:nvPr/>
        </p:nvSpPr>
        <p:spPr>
          <a:xfrm>
            <a:off x="5792658" y="4214581"/>
            <a:ext cx="203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Genetic </a:t>
            </a:r>
            <a:r>
              <a:rPr lang="en-US" dirty="0" err="1"/>
              <a:t>analyser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01868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 descr="PICT0010"/>
          <p:cNvPicPr>
            <a:picLocks noChangeAspect="1" noChangeArrowheads="1"/>
          </p:cNvPicPr>
          <p:nvPr/>
        </p:nvPicPr>
        <p:blipFill>
          <a:blip r:embed="rId2">
            <a:lum bright="30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600" y="0"/>
            <a:ext cx="7518400" cy="685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 descr="PICT0039"/>
          <p:cNvPicPr>
            <a:picLocks noChangeAspect="1" noChangeArrowheads="1"/>
          </p:cNvPicPr>
          <p:nvPr/>
        </p:nvPicPr>
        <p:blipFill>
          <a:blip r:embed="rId3" cstate="print">
            <a:lum bright="36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74"/>
          <a:stretch>
            <a:fillRect/>
          </a:stretch>
        </p:blipFill>
        <p:spPr>
          <a:xfrm>
            <a:off x="1130300" y="4222682"/>
            <a:ext cx="2665788" cy="266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14A4323-8099-4A17-BF6A-736A91D58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836" y="129700"/>
            <a:ext cx="10515600" cy="89805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Molecular Biology Laboratories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303193E-CAAB-4A46-9CA1-4511D33D7E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857" y="744801"/>
            <a:ext cx="4148743" cy="3477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536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9" t="9746" r="24998" b="13983"/>
          <a:stretch>
            <a:fillRect/>
          </a:stretch>
        </p:blipFill>
        <p:spPr bwMode="auto">
          <a:xfrm>
            <a:off x="97062" y="4346616"/>
            <a:ext cx="3169286" cy="1765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 descr="C:\Users\ouranios.tzamaloukas\Pictures\επαγγελματικές φωτογραφίες\2013 biology class\2012-01-10 0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5" t="17114"/>
          <a:stretch>
            <a:fillRect/>
          </a:stretch>
        </p:blipFill>
        <p:spPr bwMode="auto">
          <a:xfrm>
            <a:off x="245758" y="665013"/>
            <a:ext cx="4812943" cy="3469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3219718" y="6513768"/>
            <a:ext cx="5692462" cy="207707"/>
          </a:xfrm>
        </p:spPr>
        <p:txBody>
          <a:bodyPr/>
          <a:lstStyle/>
          <a:p>
            <a:r>
              <a:rPr lang="en-US" dirty="0"/>
              <a:t>Department of Agricultural Sciences, Biotechnology and Food Science</a:t>
            </a:r>
          </a:p>
          <a:p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2A20E52-ACDF-424D-B0F8-A73A3ED02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758" y="-32865"/>
            <a:ext cx="8596312" cy="913898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Animal and Dairy Science Laboratory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23" t="11636" r="1611" b="6252"/>
          <a:stretch>
            <a:fillRect/>
          </a:stretch>
        </p:blipFill>
        <p:spPr bwMode="auto">
          <a:xfrm>
            <a:off x="9415017" y="4662900"/>
            <a:ext cx="2500460" cy="2031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C:\Users\ouranios.tzamaloukas\Pictures\επαγγελματικές φωτογραφίες\2013 biology class\Φωτογραφία137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977" y="3844487"/>
            <a:ext cx="4201673" cy="2970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 descr="A picture containing person, indoor, person, table&#10;&#10;Description automatically generated">
            <a:extLst>
              <a:ext uri="{FF2B5EF4-FFF2-40B4-BE49-F238E27FC236}">
                <a16:creationId xmlns:a16="http://schemas.microsoft.com/office/drawing/2014/main" id="{A5392FCA-A215-495A-A69B-48E95BAB3A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226" y="850183"/>
            <a:ext cx="2039595" cy="2994304"/>
          </a:xfrm>
          <a:prstGeom prst="rect">
            <a:avLst/>
          </a:prstGeom>
        </p:spPr>
      </p:pic>
      <p:pic>
        <p:nvPicPr>
          <p:cNvPr id="20" name="Picture 19" descr="A group of people in a room&#10;&#10;Description automatically generated">
            <a:extLst>
              <a:ext uri="{FF2B5EF4-FFF2-40B4-BE49-F238E27FC236}">
                <a16:creationId xmlns:a16="http://schemas.microsoft.com/office/drawing/2014/main" id="{CB7C69B4-DEA5-4089-BB7E-16B805B5839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888" y="695768"/>
            <a:ext cx="1512545" cy="2016727"/>
          </a:xfrm>
          <a:prstGeom prst="rect">
            <a:avLst/>
          </a:prstGeom>
        </p:spPr>
      </p:pic>
      <p:pic>
        <p:nvPicPr>
          <p:cNvPr id="22" name="Picture 16" descr="3510">
            <a:extLst>
              <a:ext uri="{FF2B5EF4-FFF2-40B4-BE49-F238E27FC236}">
                <a16:creationId xmlns:a16="http://schemas.microsoft.com/office/drawing/2014/main" id="{AD2B3E0D-CBA5-42A3-9C81-4373CE092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527" y="5746230"/>
            <a:ext cx="1344612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BB2FC10F-1E8F-4574-8EB5-09145B184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84" y="5864225"/>
            <a:ext cx="1460500" cy="99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6">
            <a:extLst>
              <a:ext uri="{FF2B5EF4-FFF2-40B4-BE49-F238E27FC236}">
                <a16:creationId xmlns:a16="http://schemas.microsoft.com/office/drawing/2014/main" id="{182C123C-D84E-4934-9E75-0E9FAB618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8426" y="6568281"/>
            <a:ext cx="893762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400" dirty="0">
                <a:latin typeface="Calibri" panose="020F0502020204030204" pitchFamily="34" charset="0"/>
              </a:rPr>
              <a:t>FACs </a:t>
            </a:r>
          </a:p>
        </p:txBody>
      </p:sp>
      <p:sp>
        <p:nvSpPr>
          <p:cNvPr id="25" name="Rectangle 21">
            <a:extLst>
              <a:ext uri="{FF2B5EF4-FFF2-40B4-BE49-F238E27FC236}">
                <a16:creationId xmlns:a16="http://schemas.microsoft.com/office/drawing/2014/main" id="{456C8BEC-0FDE-48D1-B2FF-373D51B0F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7187" y="6527133"/>
            <a:ext cx="935038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l-GR" sz="1400" dirty="0" err="1">
                <a:latin typeface="Calibri" panose="020F0502020204030204" pitchFamily="34" charset="0"/>
              </a:rPr>
              <a:t>Lactostar</a:t>
            </a:r>
            <a:endParaRPr lang="en-US" altLang="el-GR" sz="1400" dirty="0">
              <a:latin typeface="Calibri" panose="020F0502020204030204" pitchFamily="34" charset="0"/>
            </a:endParaRPr>
          </a:p>
        </p:txBody>
      </p:sp>
      <p:pic>
        <p:nvPicPr>
          <p:cNvPr id="27" name="Picture 26" descr="A picture containing photo, different, indoor, items&#10;&#10;Description automatically generated">
            <a:extLst>
              <a:ext uri="{FF2B5EF4-FFF2-40B4-BE49-F238E27FC236}">
                <a16:creationId xmlns:a16="http://schemas.microsoft.com/office/drawing/2014/main" id="{A19DE239-7190-47D0-BF8A-86D008112AB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576" y="579314"/>
            <a:ext cx="3799910" cy="3170921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77" t="28638" r="18860" b="18535"/>
          <a:stretch>
            <a:fillRect/>
          </a:stretch>
        </p:blipFill>
        <p:spPr bwMode="auto">
          <a:xfrm>
            <a:off x="9415017" y="3443329"/>
            <a:ext cx="2795588" cy="180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24" t="39774" r="9660" b="12070"/>
          <a:stretch>
            <a:fillRect/>
          </a:stretch>
        </p:blipFill>
        <p:spPr bwMode="auto">
          <a:xfrm>
            <a:off x="7912875" y="3803489"/>
            <a:ext cx="2595989" cy="1718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8783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Oval 2">
            <a:extLst>
              <a:ext uri="{FF2B5EF4-FFF2-40B4-BE49-F238E27FC236}">
                <a16:creationId xmlns:a16="http://schemas.microsoft.com/office/drawing/2014/main" id="{7EBB2E86-A3BB-41E7-8C37-393E83B2A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4551" y="2438400"/>
            <a:ext cx="4886325" cy="29718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1800"/>
          </a:p>
        </p:txBody>
      </p:sp>
      <p:sp>
        <p:nvSpPr>
          <p:cNvPr id="37891" name="Text Box 5">
            <a:extLst>
              <a:ext uri="{FF2B5EF4-FFF2-40B4-BE49-F238E27FC236}">
                <a16:creationId xmlns:a16="http://schemas.microsoft.com/office/drawing/2014/main" id="{E31CFFA4-77BB-4AF6-9BAC-1483F2B159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00" y="1031876"/>
            <a:ext cx="9558338" cy="3694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l-GR" sz="1800">
                <a:latin typeface="Calibri" panose="020F0502020204030204" pitchFamily="34" charset="0"/>
              </a:rPr>
              <a:t>Solid Phase Extraction (SPE)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l-GR" sz="1800">
                <a:latin typeface="Calibri" panose="020F0502020204030204" pitchFamily="34" charset="0"/>
              </a:rPr>
              <a:t>Freeze drying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l-GR" sz="1800">
                <a:latin typeface="Calibri" panose="020F0502020204030204" pitchFamily="34" charset="0"/>
              </a:rPr>
              <a:t>Soxtec extractor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l-GR" sz="1800">
                <a:latin typeface="Calibri" panose="020F0502020204030204" pitchFamily="34" charset="0"/>
              </a:rPr>
              <a:t>Ultrasonic bath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l-GR" sz="1800">
                <a:latin typeface="Calibri" panose="020F0502020204030204" pitchFamily="34" charset="0"/>
              </a:rPr>
              <a:t>Rotary evaporators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l-GR" sz="1800">
                <a:latin typeface="Calibri" panose="020F0502020204030204" pitchFamily="34" charset="0"/>
              </a:rPr>
              <a:t>Shaken ovens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l-GR" sz="1800">
                <a:latin typeface="Calibri" panose="020F0502020204030204" pitchFamily="34" charset="0"/>
              </a:rPr>
              <a:t>Laboratory mill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l-GR" sz="1800">
                <a:latin typeface="Calibri" panose="020F0502020204030204" pitchFamily="34" charset="0"/>
              </a:rPr>
              <a:t>Ultra turrax disperser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l-GR" sz="1800">
                <a:latin typeface="Calibri" panose="020F0502020204030204" pitchFamily="34" charset="0"/>
              </a:rPr>
              <a:t>Kjeldahl for protein </a:t>
            </a:r>
          </a:p>
        </p:txBody>
      </p:sp>
      <p:pic>
        <p:nvPicPr>
          <p:cNvPr id="37892" name="Picture 6">
            <a:extLst>
              <a:ext uri="{FF2B5EF4-FFF2-40B4-BE49-F238E27FC236}">
                <a16:creationId xmlns:a16="http://schemas.microsoft.com/office/drawing/2014/main" id="{F177E6E5-648B-47D1-B5E4-DD03B478A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1" y="5013326"/>
            <a:ext cx="1393825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3" name="Picture 7">
            <a:extLst>
              <a:ext uri="{FF2B5EF4-FFF2-40B4-BE49-F238E27FC236}">
                <a16:creationId xmlns:a16="http://schemas.microsoft.com/office/drawing/2014/main" id="{E81EA267-448E-4303-B2B4-C9A9E500A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163" y="3716736"/>
            <a:ext cx="1843087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4" name="Picture 9">
            <a:extLst>
              <a:ext uri="{FF2B5EF4-FFF2-40B4-BE49-F238E27FC236}">
                <a16:creationId xmlns:a16="http://schemas.microsoft.com/office/drawing/2014/main" id="{1433DCE6-4612-4B2E-B848-EC358F105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905" y="4736703"/>
            <a:ext cx="1752600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5" name="Picture 10">
            <a:extLst>
              <a:ext uri="{FF2B5EF4-FFF2-40B4-BE49-F238E27FC236}">
                <a16:creationId xmlns:a16="http://schemas.microsoft.com/office/drawing/2014/main" id="{E0EDBF6C-CCDE-4741-AEFA-2BB90B5EF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737" y="2814242"/>
            <a:ext cx="2100262" cy="151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6" name="Picture 11">
            <a:extLst>
              <a:ext uri="{FF2B5EF4-FFF2-40B4-BE49-F238E27FC236}">
                <a16:creationId xmlns:a16="http://schemas.microsoft.com/office/drawing/2014/main" id="{822B7488-8D58-4D3D-81BB-6896EC48A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2580" y="4750595"/>
            <a:ext cx="2243138" cy="153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7" name="Picture 12">
            <a:extLst>
              <a:ext uri="{FF2B5EF4-FFF2-40B4-BE49-F238E27FC236}">
                <a16:creationId xmlns:a16="http://schemas.microsoft.com/office/drawing/2014/main" id="{EEE00007-87DD-49A0-8DA4-724D25A56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806" y="4601371"/>
            <a:ext cx="1627188" cy="187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8" name="Picture 14" descr="RapidTrace+ title">
            <a:extLst>
              <a:ext uri="{FF2B5EF4-FFF2-40B4-BE49-F238E27FC236}">
                <a16:creationId xmlns:a16="http://schemas.microsoft.com/office/drawing/2014/main" id="{EFAEA143-DC0F-44F2-85DB-988BCE585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601" y="1043783"/>
            <a:ext cx="1924050" cy="242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B504CC1-EB08-48AD-ACBC-5F34D723DCD6}"/>
              </a:ext>
            </a:extLst>
          </p:cNvPr>
          <p:cNvSpPr txBox="1">
            <a:spLocks/>
          </p:cNvSpPr>
          <p:nvPr/>
        </p:nvSpPr>
        <p:spPr>
          <a:xfrm>
            <a:off x="266701" y="219869"/>
            <a:ext cx="8596312" cy="1320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Science and Technology Laboratory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1569D50-40C6-4751-AF59-F7FAE22D263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62899" y="837839"/>
            <a:ext cx="4229101" cy="3534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50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3D91CD0FC41B44BDB8264E851BF4E3" ma:contentTypeVersion="10" ma:contentTypeDescription="Create a new document." ma:contentTypeScope="" ma:versionID="ba96811e6cf37b62ca265f535e0bab2f">
  <xsd:schema xmlns:xsd="http://www.w3.org/2001/XMLSchema" xmlns:xs="http://www.w3.org/2001/XMLSchema" xmlns:p="http://schemas.microsoft.com/office/2006/metadata/properties" xmlns:ns3="dfddac3f-8946-447a-a295-40647385a982" targetNamespace="http://schemas.microsoft.com/office/2006/metadata/properties" ma:root="true" ma:fieldsID="4589cc009aded05edb0f118db51d0442" ns3:_="">
    <xsd:import namespace="dfddac3f-8946-447a-a295-40647385a98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ddac3f-8946-447a-a295-40647385a9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4D5A71D-5C95-4E49-A914-D7E85AA2548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CD103F-65BE-4FA2-8F2A-F51437C14D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ddac3f-8946-447a-a295-40647385a9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162CE29-BAD9-4081-BEFB-FEECCDDAB88B}">
  <ds:schemaRefs>
    <ds:schemaRef ds:uri="http://purl.org/dc/dcmitype/"/>
    <ds:schemaRef ds:uri="http://purl.org/dc/terms/"/>
    <ds:schemaRef ds:uri="http://purl.org/dc/elements/1.1/"/>
    <ds:schemaRef ds:uri="dfddac3f-8946-447a-a295-40647385a982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220</Words>
  <Application>Microsoft Office PowerPoint</Application>
  <PresentationFormat>Widescreen</PresentationFormat>
  <Paragraphs>61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Wingdings</vt:lpstr>
      <vt:lpstr>Office Theme</vt:lpstr>
      <vt:lpstr>ABF Infrastructure</vt:lpstr>
      <vt:lpstr>Core Chemistry Laboratory</vt:lpstr>
      <vt:lpstr>Chemistry Teaching Laboratory</vt:lpstr>
      <vt:lpstr>Biology Teaching Laboratory</vt:lpstr>
      <vt:lpstr>Biology Teaching Laboratory</vt:lpstr>
      <vt:lpstr>Microscopy Laboratory</vt:lpstr>
      <vt:lpstr>Molecular Biology Laboratory</vt:lpstr>
      <vt:lpstr>Molecular Biology Laboratories</vt:lpstr>
      <vt:lpstr>Animal and Dairy Science Laboratory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ABF Infrastructure</dc:title>
  <dc:creator>Despoina Miltiadou</dc:creator>
  <cp:lastModifiedBy>Alexia Kounoudes</cp:lastModifiedBy>
  <cp:revision>1</cp:revision>
  <dcterms:created xsi:type="dcterms:W3CDTF">2021-10-27T09:15:52Z</dcterms:created>
  <dcterms:modified xsi:type="dcterms:W3CDTF">2021-11-03T11:05:28Z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0x010100513D91CD0FC41B44BDB8264E851BF4E3</vt:lpwstr>
  </property>
</Properties>
</file>